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4" r:id="rId3"/>
    <p:sldId id="263" r:id="rId4"/>
    <p:sldId id="271" r:id="rId5"/>
    <p:sldId id="262" r:id="rId6"/>
    <p:sldId id="274" r:id="rId7"/>
    <p:sldId id="273" r:id="rId8"/>
    <p:sldId id="276" r:id="rId9"/>
    <p:sldId id="281" r:id="rId10"/>
    <p:sldId id="280" r:id="rId11"/>
    <p:sldId id="275" r:id="rId12"/>
    <p:sldId id="278" r:id="rId13"/>
    <p:sldId id="282" r:id="rId14"/>
    <p:sldId id="283" r:id="rId15"/>
    <p:sldId id="284" r:id="rId16"/>
    <p:sldId id="279" r:id="rId17"/>
    <p:sldId id="269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ＭＳ Ｐゴシック" pitchFamily="34" charset="-128"/>
      <p:regular r:id="rId24"/>
    </p:embeddedFont>
  </p:embeddedFont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71212" autoAdjust="0"/>
  </p:normalViewPr>
  <p:slideViewPr>
    <p:cSldViewPr snapToGrid="0" snapToObjects="1">
      <p:cViewPr>
        <p:scale>
          <a:sx n="90" d="100"/>
          <a:sy n="90" d="100"/>
        </p:scale>
        <p:origin x="-15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Navigation Results</c:v>
                </c:pt>
              </c:strCache>
            </c:strRef>
          </c:tx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Qualified Success</c:v>
                </c:pt>
                <c:pt idx="1">
                  <c:v>Failure</c:v>
                </c:pt>
                <c:pt idx="2">
                  <c:v>Success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Manipulation Results</c:v>
                </c:pt>
              </c:strCache>
            </c:strRef>
          </c:tx>
          <c:dLbls>
            <c:dLbl>
              <c:idx val="3"/>
              <c:layout>
                <c:manualLayout>
                  <c:x val="-0.16519498471937841"/>
                  <c:y val="3.391188591623689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Missed Pick</c:v>
                </c:pt>
                <c:pt idx="1">
                  <c:v>Collision with Table</c:v>
                </c:pt>
                <c:pt idx="2">
                  <c:v>Success</c:v>
                </c:pt>
                <c:pt idx="3">
                  <c:v>No Path to Object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15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Simulated </a:t>
            </a:r>
            <a:r>
              <a:rPr lang="en-US" dirty="0"/>
              <a:t>Kitting Results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Simualted Kitting Results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Sheet1!$A$2:$A$3</c:f>
              <c:strCache>
                <c:ptCount val="2"/>
                <c:pt idx="0">
                  <c:v>Failure</c:v>
                </c:pt>
                <c:pt idx="1">
                  <c:v>Success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39132-C58C-45B9-8DE0-23378A53BD5F}" type="datetimeFigureOut">
              <a:rPr lang="en-US" smtClean="0"/>
              <a:pPr/>
              <a:t>4/22/2013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B680-F4A3-4008-B84D-E553200400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</a:t>
            </a:r>
            <a:r>
              <a:rPr lang="en-US" baseline="0" dirty="0" smtClean="0"/>
              <a:t> I did – developed a mobile industrial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 used – commercial off the shelf hardware, open source software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I did it (goals)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industrial kitting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used for human-robot interaction research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Low cost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long I worked on it – 15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dirty="0" smtClean="0"/>
              <a:t>Results – Navigation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of trials were successful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Failed trials all showed the same behavior (spin at goal</a:t>
            </a:r>
            <a:r>
              <a:rPr lang="en-US" baseline="0" dirty="0" smtClean="0"/>
              <a:t> location)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Failure behavior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A feature of differential drive robots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Probably related to low update rate that local planner ran at (as low as 3Hz) due to overloaded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</a:t>
            </a:r>
            <a:r>
              <a:rPr lang="en-US" baseline="0" dirty="0" smtClean="0"/>
              <a:t> – Manipulation</a:t>
            </a:r>
          </a:p>
          <a:p>
            <a:r>
              <a:rPr lang="en-US" baseline="0" dirty="0" smtClean="0"/>
              <a:t>Show short video</a:t>
            </a:r>
          </a:p>
          <a:p>
            <a:r>
              <a:rPr lang="en-US" baseline="0" dirty="0" smtClean="0"/>
              <a:t>Explain portions of manipulation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Tabletop Object recognition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Object location (bounding boxes)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Rudimentary grasp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stow-&gt;</a:t>
            </a:r>
            <a:r>
              <a:rPr lang="en-US" baseline="0" dirty="0" err="1" smtClean="0"/>
              <a:t>pregrasp</a:t>
            </a:r>
            <a:r>
              <a:rPr lang="en-US" baseline="0" dirty="0" smtClean="0"/>
              <a:t>-&gt;grasp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closes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grasp-&gt;retreat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retreat-&gt;store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Gripper opens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Arm motion store-&gt;stow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Majority success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Failures primarily due to collisions with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Cause unknown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planner should plan collision-free trajectories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Appears to be neglecting the gripper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Area of future work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Missed Picks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Objects are 5 cm diameter; gripper is 5.3 cm opening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No path to object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Kinect view occluded 2/3 objects on table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Object grasping code rudimentary proof-of-concept, only attempts one grasp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Simulated Kitting Task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Meant</a:t>
            </a:r>
            <a:r>
              <a:rPr lang="en-US" baseline="0" dirty="0" smtClean="0"/>
              <a:t> to simulate the task of getting at object from inventory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Table represents a shelf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Cylindrical objects represent parts for an assembly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In a real situation, steps 1-4 are repeated until all objects in the kit are picked up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Majority success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Spinning behavior</a:t>
            </a:r>
            <a:r>
              <a:rPr lang="en-US" baseline="0" dirty="0" smtClean="0"/>
              <a:t> from navigation tests still evident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Single failure also a result of the spinning behavior (only time this was observed at the table)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baseline="0" dirty="0" smtClean="0"/>
              <a:t> – Mobile manipulation</a:t>
            </a:r>
            <a:endParaRPr lang="en-US" dirty="0" smtClean="0"/>
          </a:p>
          <a:p>
            <a:r>
              <a:rPr lang="en-US" dirty="0" smtClean="0"/>
              <a:t>Video 2</a:t>
            </a:r>
            <a:r>
              <a:rPr lang="en-US" baseline="0" dirty="0" smtClean="0"/>
              <a:t> -3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This is a little busy.</a:t>
            </a:r>
            <a:r>
              <a:rPr lang="en-US" baseline="0" dirty="0" smtClean="0"/>
              <a:t> Clean it up (maybe 2 slides?)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Industry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AGVs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manipulators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Lack of industrial mobile manipulators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Academic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“Research grade” hardware is not 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Hardware is very expensive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PR2 ($285k)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Barrett arm $30k each + end effector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Mention DARPA ARM, Verona and IMP</a:t>
            </a:r>
          </a:p>
          <a:p>
            <a:pPr marL="171450" indent="-171450">
              <a:buFont typeface="Arial" charset="0"/>
              <a:buNone/>
            </a:pPr>
            <a:endParaRPr lang="en-US" baseline="0" dirty="0" smtClean="0"/>
          </a:p>
          <a:p>
            <a:pPr marL="171450" indent="-171450">
              <a:buFont typeface="Arial" charset="0"/>
              <a:buNone/>
            </a:pPr>
            <a:r>
              <a:rPr lang="en-US" baseline="0" dirty="0" smtClean="0"/>
              <a:t>Research/academic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Industrial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Capable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cheap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Smart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reliable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Experimental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standardized (exception is PR2)</a:t>
            </a:r>
          </a:p>
          <a:p>
            <a:pPr marL="171450" lvl="0" indent="-171450">
              <a:buFont typeface="Arial" charset="0"/>
              <a:buNone/>
            </a:pPr>
            <a:endParaRPr lang="en-US" baseline="0" dirty="0" smtClean="0"/>
          </a:p>
          <a:p>
            <a:pPr marL="171450" lvl="0" indent="-171450">
              <a:buFont typeface="Arial" charset="0"/>
              <a:buNone/>
            </a:pPr>
            <a:r>
              <a:rPr lang="en-US" baseline="0" dirty="0" smtClean="0"/>
              <a:t>Seeing a new interest in smarter, lighter industrial manipulators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Baxter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ABB Frieda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Universal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1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manipulation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manipulators nearly non-existent in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Mobile manipulator replaces a human worker for many tasks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to retrieve parts from inventory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Mobile manipulator can be used for reconfigurable manufacturing</a:t>
            </a:r>
          </a:p>
          <a:p>
            <a:r>
              <a:rPr lang="en-US" dirty="0" smtClean="0"/>
              <a:t>Robust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Research grade hardware typically has high failure rate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typically tested and hardened against failure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Industrial hardware has safety (motion supervision)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Extensibility – This is a platform for future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Robot has basic capabilities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system must be modular to allow future researchers to experiment with new algorithms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Sensors should be usable by future researchers for human-sensing</a:t>
            </a:r>
          </a:p>
          <a:p>
            <a:r>
              <a:rPr lang="en-US" dirty="0" smtClean="0"/>
              <a:t>Low cost – compared to research</a:t>
            </a:r>
            <a:r>
              <a:rPr lang="en-US" baseline="0" dirty="0" smtClean="0"/>
              <a:t> grade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PR2 Costs $285k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DARPA ARM Costs &gt;$66k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Leverage commercially-available hardware to reduce cost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Design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Invacare Electric</a:t>
            </a:r>
            <a:r>
              <a:rPr lang="en-US" baseline="0" dirty="0" smtClean="0"/>
              <a:t> wheelchair base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Payload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 –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Power source – battery capacity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IRB-120 Robot Arm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Sensing and computing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PC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4 core Intel processor, 8GB RAM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err="1" smtClean="0"/>
              <a:t>Ubuntu</a:t>
            </a:r>
            <a:r>
              <a:rPr lang="en-US" baseline="0" dirty="0" smtClean="0"/>
              <a:t> desktop OS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Robot Operating System (you’ll talk more about this on the next slide)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Runs all higher level planning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Required to control IRB-120 arm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OS that runs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RAPID is proprietary and kind of clunky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Runs minimal code to control the arm (you’ll talk more about this later)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cRIO (it really doesn’t deserve much time)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to control drive base and perform odometry using drive base encoders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Kinect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Low cost RGBD camera mounted high on the robot mast looking down into the manipulator work envelope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Designed as a video game controller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as a lower-accuracy replacement for binocular vision systems and tilting laser scanners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object detection for the manipulator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SICK LMS-291 mounted to the front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One of the more expensive</a:t>
            </a:r>
            <a:r>
              <a:rPr lang="en-US" baseline="0" dirty="0" smtClean="0"/>
              <a:t> components of the robot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Used for obstacle detection and absolute localization by the mobile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 ROS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is modular and awesome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ROS has existing capabilities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Robot</a:t>
            </a:r>
            <a:r>
              <a:rPr lang="en-US" baseline="0" dirty="0" smtClean="0"/>
              <a:t> state modeling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Sensor</a:t>
            </a:r>
            <a:r>
              <a:rPr lang="en-US" baseline="0" dirty="0" smtClean="0"/>
              <a:t> drivers for Kinect and LIDAR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Localization (AMCL)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Mobile</a:t>
            </a:r>
            <a:r>
              <a:rPr lang="en-US" baseline="0" dirty="0" smtClean="0"/>
              <a:t> base navigation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Arm trajectory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Process</a:t>
            </a:r>
            <a:r>
              <a:rPr lang="en-US" baseline="0" dirty="0" smtClean="0"/>
              <a:t> management, GUI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–</a:t>
            </a:r>
            <a:r>
              <a:rPr lang="en-US" baseline="0" dirty="0" smtClean="0"/>
              <a:t> ROS Industrial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Picture of arm in </a:t>
            </a:r>
            <a:r>
              <a:rPr lang="en-US" baseline="0" dirty="0" err="1" smtClean="0"/>
              <a:t>Rviz</a:t>
            </a:r>
            <a:r>
              <a:rPr lang="en-US" baseline="0" dirty="0" smtClean="0"/>
              <a:t>? ROS-I logo? ROS-I block diagram? Arm motion video?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What is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Project of SWRI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Does most of arm planning on PC in ROS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Minimal software on the IRC5 controller (trajectory server, state server, motion process)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Why did I use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Standard platform – many arms supported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Gaining traction amongst researchers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Speeded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did I contribute to ROS-I?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Wrote original ABB arm driver – ROS node and RAPID code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This code is the basis for the ROS-I ABB code, which has been improved and released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How does it work?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Uses the ROS standard arm navigation stack for path planning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ROS PC sends a trajectory download to the IRC5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Trajectory defined as sequence of points, each point defined by joint angles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IRC5</a:t>
            </a:r>
            <a:r>
              <a:rPr lang="en-US" baseline="0" dirty="0" smtClean="0"/>
              <a:t> receives trajectory, executes it by visiting each point in sequence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torque control (limitation of IRC5 and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No velocity control (limitation of ROS-I)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IRC5 reports joint states to ROS PC over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Capability – Navigation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this robot can do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Localization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Global planning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Trajectory generation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How done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Odometry and AMCL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NavFN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ROS </a:t>
            </a:r>
            <a:r>
              <a:rPr lang="en-US" baseline="0" dirty="0" err="1" smtClean="0"/>
              <a:t>local_base_planner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 –</a:t>
            </a:r>
            <a:r>
              <a:rPr lang="en-US" baseline="0" dirty="0" smtClean="0"/>
              <a:t> odometry</a:t>
            </a:r>
          </a:p>
          <a:p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Maybe rerun these tests w/ AMCL for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tests performed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Straight line test – robot is driven for 10 meters in a straight line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Circle test – robot is driven through five laps of a 1 meter radius circle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aseline="0" dirty="0" smtClean="0"/>
              <a:t>Results show that odometry is not sufficient for localization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Green is path traveled, red is actual position, and blue are trial results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Absolute</a:t>
            </a:r>
            <a:r>
              <a:rPr lang="en-US" baseline="0" dirty="0" smtClean="0"/>
              <a:t> localization needs to supplement odometry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AMCL used for absolute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B680-F4A3-4008-B84D-E553200400B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1E23-D3E3-7B40-B5EE-3CED6B3C633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11D08-1A40-304A-B331-DC4D2DF040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F073-A233-B645-BBE3-AA982C4480E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6666-A69E-764F-9B8F-D7FFC58ED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0A8B9-211B-B145-B7D8-32675A6F49D3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73575-19A7-6C43-9375-C1A1AE55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8162-E02F-924B-BD91-012942BDC2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1F24A-FEBF-8743-B6EB-AD04A835F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3C5E4-3F39-9C46-97A2-04CF800E41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E60D-76FD-E844-8DB3-3B8D518F8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35EA2-E926-104E-B28E-71792883AB0C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1353F-55C9-F246-B559-45163071C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609C-1831-5342-8676-672E4ED8707D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A7148-33F1-FF49-B61D-3A21F58BE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3039-ED9F-8643-B90A-7755DB4E6E12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2B7D8-BA00-9C4C-91ED-0A939EDD8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68813-D705-FD46-A912-2624355F91B8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D7993-9772-3D47-A4FE-0F88E5FBE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045FB-44BC-584C-84F7-EC25C98D48DF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9B073A-93D2-3B4C-95EF-3E7D001FD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E2CA-B3BA-4F46-B719-FEB0E404393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0D93C-DDD1-E148-99AF-DC3566CE9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A11901-B4B9-3D46-A960-E1ABD7183920}" type="datetime1">
              <a:rPr lang="en-US"/>
              <a:pPr>
                <a:defRPr/>
              </a:pPr>
              <a:t>4/22/2013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24884E-E56A-2948-9723-E38701DF0C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681038"/>
            <a:ext cx="7505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5" name="Rectangle 10"/>
          <p:cNvSpPr>
            <a:spLocks noChangeArrowheads="1"/>
          </p:cNvSpPr>
          <p:nvPr/>
        </p:nvSpPr>
        <p:spPr bwMode="auto">
          <a:xfrm>
            <a:off x="3777673" y="4003897"/>
            <a:ext cx="28988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April 25, 2013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  <a:p>
            <a:r>
              <a:rPr lang="en-US" sz="2400" baseline="30000" dirty="0" smtClean="0">
                <a:solidFill>
                  <a:schemeClr val="bg1"/>
                </a:solidFill>
                <a:latin typeface="Calibri" pitchFamily="-111" charset="0"/>
              </a:rPr>
              <a:t>Edward Venator</a:t>
            </a:r>
            <a:endParaRPr lang="en-US" sz="2400" baseline="30000" dirty="0">
              <a:solidFill>
                <a:schemeClr val="bg1"/>
              </a:solidFill>
              <a:latin typeface="Calibri" pitchFamily="-111" charset="0"/>
            </a:endParaRPr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3777673" y="1781994"/>
            <a:ext cx="4737677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 </a:t>
            </a:r>
            <a:r>
              <a:rPr lang="en-US" sz="3200" dirty="0" smtClean="0">
                <a:solidFill>
                  <a:schemeClr val="bg1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Low-Cost Mobile Manipulator for Industrial and Research Applications</a:t>
            </a:r>
            <a:endParaRPr lang="en-US" sz="3200" baseline="30000" dirty="0">
              <a:solidFill>
                <a:schemeClr val="bg1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9" name="Picture 8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6" y="952501"/>
            <a:ext cx="2480310" cy="3543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1650" y="102870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data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6234" y="2363748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Odometry circle scatter plot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623"/>
            <a:ext cx="4572000" cy="298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367565"/>
              </p:ext>
            </p:extLst>
          </p:nvPr>
        </p:nvGraphicFramePr>
        <p:xfrm>
          <a:off x="546100" y="3440430"/>
          <a:ext cx="3764598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663"/>
                <a:gridCol w="611187"/>
                <a:gridCol w="579437"/>
                <a:gridCol w="1047941"/>
                <a:gridCol w="1051370"/>
              </a:tblGrid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Position Error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9.535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-2.908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9.969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10.042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-0.760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10.071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0.761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10.373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-0.454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10.005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9.881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-0.663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9.903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10.036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9.977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1.294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10.060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0.978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404084"/>
              </p:ext>
            </p:extLst>
          </p:nvPr>
        </p:nvGraphicFramePr>
        <p:xfrm>
          <a:off x="4572000" y="3440430"/>
          <a:ext cx="4487863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263"/>
                <a:gridCol w="573087"/>
                <a:gridCol w="501650"/>
                <a:gridCol w="501650"/>
                <a:gridCol w="501650"/>
                <a:gridCol w="973138"/>
                <a:gridCol w="987425"/>
              </a:tblGrid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Oz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Displacement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Heading (deg)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29.124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0.802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0.528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26.202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0.941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0.790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14.370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0.558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22.150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0.459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35.404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29.677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0.530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26.975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0.0833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8890" marR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7.235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37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29427"/>
              </p:ext>
            </p:extLst>
          </p:nvPr>
        </p:nvGraphicFramePr>
        <p:xfrm>
          <a:off x="5728014" y="571342"/>
          <a:ext cx="2709677" cy="4602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157"/>
                <a:gridCol w="608532"/>
                <a:gridCol w="641870"/>
                <a:gridCol w="1184118"/>
              </a:tblGrid>
              <a:tr h="210510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Trial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Start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Table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Drive to Final Position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42102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Left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Several spins at goal position before success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21051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15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  <a:tr h="526275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16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Right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Successful</a:t>
                      </a:r>
                      <a:endParaRPr lang="en-US" sz="7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Arrives at goal position, then spins several times and the gripper brushes an obstacle</a:t>
                      </a:r>
                      <a:endParaRPr lang="en-US" sz="7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39471" marR="39471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82257996"/>
              </p:ext>
            </p:extLst>
          </p:nvPr>
        </p:nvGraphicFramePr>
        <p:xfrm>
          <a:off x="0" y="571341"/>
          <a:ext cx="5524500" cy="4563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4051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2028" y="214777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manipulation video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Manipulation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1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500110"/>
              </p:ext>
            </p:extLst>
          </p:nvPr>
        </p:nvGraphicFramePr>
        <p:xfrm>
          <a:off x="4419948" y="361507"/>
          <a:ext cx="4602932" cy="4922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420"/>
                <a:gridCol w="702134"/>
                <a:gridCol w="2096133"/>
                <a:gridCol w="1472245"/>
              </a:tblGrid>
              <a:tr h="350874">
                <a:tc>
                  <a:txBody>
                    <a:bodyPr/>
                    <a:lstStyle/>
                    <a:p>
                      <a:pPr marL="889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Trial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Objects Recognized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Pick Result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Result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( 3</a:t>
                      </a:r>
                      <a:r>
                        <a:rPr lang="en-US" sz="1100" baseline="30000">
                          <a:effectLst/>
                        </a:rPr>
                        <a:t>rd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( 2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 (gripper nudges table)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(with no object)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(2</a:t>
                      </a:r>
                      <a:r>
                        <a:rPr lang="en-US" sz="1100" baseline="30000">
                          <a:effectLst/>
                        </a:rPr>
                        <a:t>nd</a:t>
                      </a:r>
                      <a:r>
                        <a:rPr lang="en-US" sz="1100">
                          <a:effectLst/>
                        </a:rPr>
                        <a:t> attempt)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Cannot find a path to the object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Gripper hits table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Success, insecure grip ( 3</a:t>
                      </a:r>
                      <a:r>
                        <a:rPr lang="en-US" sz="1100" baseline="30000" dirty="0">
                          <a:effectLst/>
                        </a:rPr>
                        <a:t>rd</a:t>
                      </a:r>
                      <a:r>
                        <a:rPr lang="en-US" sz="1100" dirty="0">
                          <a:effectLst/>
                        </a:rPr>
                        <a:t> attempt)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(object fell)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 (takes over 60 s)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Gripper hits table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Success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  <a:tr h="182880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Missed</a:t>
                      </a:r>
                      <a:endParaRPr lang="en-US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Success (with no object)</a:t>
                      </a:r>
                      <a:endParaRPr lang="en-US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15715" marR="15715" marT="0" marB="0"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90765519"/>
              </p:ext>
            </p:extLst>
          </p:nvPr>
        </p:nvGraphicFramePr>
        <p:xfrm>
          <a:off x="14472" y="510363"/>
          <a:ext cx="4312979" cy="462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1309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Simulated Kitting Task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100" y="1720840"/>
            <a:ext cx="704554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Beginning at one of two starting locations, drive to a predetermined location near a table a few meters away.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Locate at least one of three small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manipulable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 objects on the table using the Kinect.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Lift one of the target objects from the table.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Place the target object in the onboard carrier bin.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Drive to the final destination.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  <p:extLst>
      <p:ext uri="{BB962C8B-B14F-4D97-AF65-F5344CB8AC3E}">
        <p14:creationId xmlns:p14="http://schemas.microsoft.com/office/powerpoint/2010/main" val="1985700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227189"/>
              </p:ext>
            </p:extLst>
          </p:nvPr>
        </p:nvGraphicFramePr>
        <p:xfrm>
          <a:off x="4848446" y="1419219"/>
          <a:ext cx="4221126" cy="3241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053"/>
                <a:gridCol w="619040"/>
                <a:gridCol w="818707"/>
                <a:gridCol w="2392326"/>
              </a:tblGrid>
              <a:tr h="388316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Trial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Start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Objects Recognized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Notes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spins before settling into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Gripper brushes table and knocks over 1 object; 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N/A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Robot approaches table, but get stuck in spin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Left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Object recognition/pickup succeeds on fourth attempt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Low batteries prevent robot from aligning in final position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  <a:tr h="301752"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Right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  <a:tc>
                  <a:txBody>
                    <a:bodyPr/>
                    <a:lstStyle/>
                    <a:p>
                      <a:pPr marL="889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Robot spins before settling into final position</a:t>
                      </a:r>
                      <a:endParaRPr lang="en-US" sz="10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8525" marR="58525" marT="0" marB="0"/>
                </a:tc>
              </a:tr>
            </a:tbl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3962470"/>
              </p:ext>
            </p:extLst>
          </p:nvPr>
        </p:nvGraphicFramePr>
        <p:xfrm>
          <a:off x="63500" y="950432"/>
          <a:ext cx="5125188" cy="4153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6339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01609" y="34236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reel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5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39157" y="1180214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Questions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749300" y="2936875"/>
            <a:ext cx="764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Thanks To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306763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ABB (for loan of the IRB-120 and IRC5)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Wyatt Newman (former advisor on the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Gregory Lee (project advisor)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Dr. Chris Roberts, Eric </a:t>
            </a:r>
            <a:r>
              <a:rPr lang="en-US" dirty="0" err="1" smtClean="0">
                <a:solidFill>
                  <a:srgbClr val="455560"/>
                </a:solidFill>
                <a:latin typeface="TitilliumMaps26L 500 wt"/>
              </a:rPr>
              <a:t>Perko</a:t>
            </a:r>
            <a:r>
              <a:rPr lang="en-US" dirty="0" smtClean="0">
                <a:solidFill>
                  <a:srgbClr val="455560"/>
                </a:solidFill>
                <a:latin typeface="TitilliumMaps26L 500 wt"/>
              </a:rPr>
              <a:t>, and Chad Rockey</a:t>
            </a:r>
            <a:endParaRPr lang="en-US" dirty="0">
              <a:solidFill>
                <a:srgbClr val="455560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42913" y="1044575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Introduction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Not sure what to put here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1042" y="257307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</a:t>
            </a:r>
            <a:r>
              <a:rPr lang="en-US" dirty="0" err="1" smtClean="0"/>
              <a:t>pic</a:t>
            </a:r>
            <a:r>
              <a:rPr lang="en-US" dirty="0" smtClean="0"/>
              <a:t>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29698" name="Picture 2" descr="http://upload.wikimedia.org/wikipedia/commons/6/62/Agv.forktruck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3872" y="156385"/>
            <a:ext cx="3261463" cy="2446097"/>
          </a:xfrm>
          <a:prstGeom prst="rect">
            <a:avLst/>
          </a:prstGeom>
          <a:noFill/>
        </p:spPr>
      </p:pic>
      <p:pic>
        <p:nvPicPr>
          <p:cNvPr id="29700" name="Picture 4" descr="http://singularityhub.com/wp-content/uploads/2009/10/abb-irb-120-300x22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" y="2750654"/>
            <a:ext cx="2857500" cy="2095501"/>
          </a:xfrm>
          <a:prstGeom prst="rect">
            <a:avLst/>
          </a:prstGeom>
          <a:noFill/>
        </p:spPr>
      </p:pic>
      <p:pic>
        <p:nvPicPr>
          <p:cNvPr id="29702" name="Picture 6" descr="http://www.willowgarage.com/sites/default/files/blog/201108/PR2-SE-LR-640w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80479" y="156385"/>
            <a:ext cx="3259208" cy="216431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4988064"/>
            <a:ext cx="9300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AGV photo courtesy Wikipedia (http://en.wikipedia.org/wiki/File:Agv.forktruck2.jpg)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IRB-120/IRC5 photo courtesy ABB (http://www.abb.com/product/seitp327/BE2EEF38406EACA4C125762000319182.aspx)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PR2 photo courtesy Willow Garage (http://www.willowgarage.com/blog/2011/08/10/announcing-pr2se)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DARPA ARM Robot photo courtesy Hizook.com (http://www.hizook.com/blog/2012/04/03/new-darpa-grand-challenge-humanoid-robots-preliminary-unofficial-details)</a:t>
            </a:r>
          </a:p>
          <a:p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IMP photo from  Hardware and Software Architecture of a Bimanual Mobile Manipulator for Industrial Application (Proceedings of the 2011 IEEE International Conference on Robotics and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Biomimetics</a:t>
            </a: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76021" y="2320703"/>
            <a:ext cx="216797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 descr="http://www.hizook.com/files/users/3/DARPA_ARM-H_robot.jpg"/>
          <p:cNvPicPr>
            <a:picLocks noChangeAspect="1" noChangeArrowheads="1"/>
          </p:cNvPicPr>
          <p:nvPr/>
        </p:nvPicPr>
        <p:blipFill>
          <a:blip r:embed="rId8"/>
          <a:srcRect l="33315" t="19698" r="4965" b="6313"/>
          <a:stretch>
            <a:fillRect/>
          </a:stretch>
        </p:blipFill>
        <p:spPr bwMode="auto">
          <a:xfrm>
            <a:off x="3951472" y="2320703"/>
            <a:ext cx="3051071" cy="2743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57200" y="914400"/>
            <a:ext cx="6776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Goals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40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Mobile manipulation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Robustness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Extensibility</a:t>
            </a:r>
            <a:endParaRPr lang="en-US" dirty="0">
              <a:solidFill>
                <a:srgbClr val="455560"/>
              </a:solidFill>
              <a:latin typeface="TitilliumMaps26L 999 wt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Low Cost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manipulator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Mass produced mobile base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Consumer grade sensor</a:t>
            </a:r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96050" y="177165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a pic here…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14" y="914400"/>
            <a:ext cx="6701786" cy="459106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ABBY – Physical Design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24" y="1464541"/>
            <a:ext cx="6474751" cy="423140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Sensing and Computing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8214" y="4795284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Ethernet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USB</a:t>
            </a:r>
          </a:p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90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Robot Operating System (ROS)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832"/>
            <a:ext cx="9144000" cy="36463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ROS Industrial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80" y="1070900"/>
            <a:ext cx="2631387" cy="4625050"/>
          </a:xfrm>
          <a:prstGeom prst="rect">
            <a:avLst/>
          </a:prstGeom>
        </p:spPr>
      </p:pic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548640" y="1627632"/>
            <a:ext cx="47742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999 wt"/>
              </a:rPr>
              <a:t>Project of Southwest Research Institute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Allows ROS to be used with industrial robots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Standardized interface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999 wt"/>
              </a:rPr>
              <a:t>This project jumpstarted development of the ROS Industrial ABB driver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5907" y="417859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Industrial robot </a:t>
            </a:r>
            <a:r>
              <a:rPr lang="en-US" dirty="0" err="1" smtClean="0"/>
              <a:t>vs</a:t>
            </a:r>
            <a:r>
              <a:rPr lang="en-US" dirty="0" smtClean="0"/>
              <a:t> research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25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 descr="CWRU-ENG-white-rev-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5918200"/>
            <a:ext cx="2565400" cy="651157"/>
          </a:xfrm>
          <a:prstGeom prst="rect">
            <a:avLst/>
          </a:prstGeom>
        </p:spPr>
      </p:pic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7"/>
          <a:stretch/>
        </p:blipFill>
        <p:spPr>
          <a:xfrm>
            <a:off x="1828800" y="457200"/>
            <a:ext cx="5447033" cy="505936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914400"/>
            <a:ext cx="48656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Navigation</a:t>
            </a:r>
            <a:endParaRPr lang="en-US" sz="24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626242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with a </a:t>
            </a:r>
            <a:r>
              <a:rPr lang="en-US" dirty="0" err="1" smtClean="0"/>
              <a:t>pic</a:t>
            </a:r>
            <a:r>
              <a:rPr lang="en-US" dirty="0" smtClean="0"/>
              <a:t> with table and start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engoption2.pot</Template>
  <TotalTime>1755</TotalTime>
  <Words>1851</Words>
  <Application>Microsoft Office PowerPoint</Application>
  <PresentationFormat>On-screen Show (4:3)</PresentationFormat>
  <Paragraphs>558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TitilliumMaps26L 999 wt</vt:lpstr>
      <vt:lpstr>TitilliumMaps26L 500 wt</vt:lpstr>
      <vt:lpstr>Calibri</vt:lpstr>
      <vt:lpstr>ＭＳ Ｐゴシック</vt:lpstr>
      <vt:lpstr>Times New Roman</vt:lpstr>
      <vt:lpstr>engoption2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Masters Defense Presentation</dc:title>
  <dc:creator>Edward Venator</dc:creator>
  <cp:lastModifiedBy>Ed</cp:lastModifiedBy>
  <cp:revision>132</cp:revision>
  <dcterms:created xsi:type="dcterms:W3CDTF">2010-05-17T17:34:51Z</dcterms:created>
  <dcterms:modified xsi:type="dcterms:W3CDTF">2013-04-22T20:11:52Z</dcterms:modified>
</cp:coreProperties>
</file>